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notesMasterIdLst>
    <p:notesMasterId r:id="rId27"/>
  </p:notesMasterIdLst>
  <p:handoutMasterIdLst>
    <p:handoutMasterId r:id="rId28"/>
  </p:handoutMasterIdLst>
  <p:sldIdLst>
    <p:sldId id="296" r:id="rId2"/>
    <p:sldId id="319" r:id="rId3"/>
    <p:sldId id="359" r:id="rId4"/>
    <p:sldId id="363" r:id="rId5"/>
    <p:sldId id="341" r:id="rId6"/>
    <p:sldId id="346" r:id="rId7"/>
    <p:sldId id="349" r:id="rId8"/>
    <p:sldId id="353" r:id="rId9"/>
    <p:sldId id="365" r:id="rId10"/>
    <p:sldId id="351" r:id="rId11"/>
    <p:sldId id="298" r:id="rId12"/>
    <p:sldId id="357" r:id="rId13"/>
    <p:sldId id="358" r:id="rId14"/>
    <p:sldId id="361" r:id="rId15"/>
    <p:sldId id="364" r:id="rId16"/>
    <p:sldId id="360" r:id="rId17"/>
    <p:sldId id="366" r:id="rId18"/>
    <p:sldId id="367" r:id="rId19"/>
    <p:sldId id="317" r:id="rId20"/>
    <p:sldId id="368" r:id="rId21"/>
    <p:sldId id="342" r:id="rId22"/>
    <p:sldId id="309" r:id="rId23"/>
    <p:sldId id="362" r:id="rId24"/>
    <p:sldId id="308" r:id="rId25"/>
    <p:sldId id="31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0" userDrawn="1">
          <p15:clr>
            <a:srgbClr val="A4A3A4"/>
          </p15:clr>
        </p15:guide>
        <p15:guide id="2" pos="696" userDrawn="1">
          <p15:clr>
            <a:srgbClr val="A4A3A4"/>
          </p15:clr>
        </p15:guide>
        <p15:guide id="3" pos="32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27" autoAdjust="0"/>
    <p:restoredTop sz="94632" autoAdjust="0"/>
  </p:normalViewPr>
  <p:slideViewPr>
    <p:cSldViewPr snapToGrid="0">
      <p:cViewPr varScale="1">
        <p:scale>
          <a:sx n="68" d="100"/>
          <a:sy n="68" d="100"/>
        </p:scale>
        <p:origin x="532" y="52"/>
      </p:cViewPr>
      <p:guideLst>
        <p:guide orient="horz" pos="840"/>
        <p:guide pos="696"/>
        <p:guide pos="3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8F4BE0-8204-48B5-A93C-8E0D3784FD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19BF2A-1391-4522-9333-07CB71AE9D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2ACE5-E1B5-4D2A-8D1C-7E710C63314B}" type="datetimeFigureOut">
              <a:rPr lang="en-US" smtClean="0"/>
              <a:t>4/12/2024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930A2A-98B8-4268-8F5E-263CA955B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FEABDB-35B8-4B74-9CE9-2F353DDE66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0AAE0-2073-49FA-B0ED-6BC1809B81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96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CB6F9-F55B-4182-B5ED-6D28BA5E7049}" type="datetimeFigureOut">
              <a:rPr lang="en-US" smtClean="0"/>
              <a:t>4/12/2024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047E7-6646-4329-AB7D-C60DAA1795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41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" y="1"/>
            <a:ext cx="12192000" cy="1142999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9694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5E7B6-E3FB-4B04-BDF7-7D0E78F2B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A4F4B-0C8A-0BB5-D307-BDE1843E8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4875" y="1466850"/>
            <a:ext cx="7239381" cy="4438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2D457-354A-C9FA-2307-E303A0E277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50" y="1466850"/>
            <a:ext cx="4200525" cy="4438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0939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" y="1"/>
            <a:ext cx="12192000" cy="1142999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9694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5E7B6-E3FB-4B04-BDF7-7D0E78F2B9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FAA4F4B-0C8A-0BB5-D307-BDE1843E80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7744" y="1595371"/>
            <a:ext cx="7239381" cy="4438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1C2D457-354A-C9FA-2307-E303A0E277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53731" y="1595371"/>
            <a:ext cx="4200525" cy="4438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4069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g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CCFACC2-5AE3-49C1-AE41-75A8E679F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286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C5EDA8-87AB-4B98-991A-D7E8AD68EA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B8E207-B853-2582-3FA5-244B2F609F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971550"/>
            <a:ext cx="6305550" cy="50863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15658FB-99A3-95E0-D68F-4659BC22B3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590675"/>
            <a:ext cx="3705225" cy="37433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874137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1" y="1"/>
            <a:ext cx="12192000" cy="1142999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2191999" cy="996948"/>
          </a:xfrm>
          <a:prstGeom prst="rect">
            <a:avLst/>
          </a:prstGeom>
        </p:spPr>
        <p:txBody>
          <a:bodyPr anchor="ctr" anchorCtr="0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3646923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90487A9-D0AB-8B63-67CB-3998E043E8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16188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44954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C35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80E133-C955-4992-B7A0-06C56A6FCB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1056" y="62282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B6179-1679-4249-82AE-F237CF0E2F75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6C3D0E5F-B05F-DF5B-859E-8E0279A2C7E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8" y="5619749"/>
            <a:ext cx="1129613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94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5" r:id="rId3"/>
    <p:sldLayoutId id="2147483700" r:id="rId4"/>
    <p:sldLayoutId id="2147483696" r:id="rId5"/>
    <p:sldLayoutId id="2147483699" r:id="rId6"/>
  </p:sldLayoutIdLst>
  <p:transition spd="med">
    <p:fade/>
  </p:transition>
  <p:hf hdr="0" dt="0"/>
  <p:txStyles>
    <p:titleStyle>
      <a:lvl1pPr algn="l" defTabSz="457063" rtl="0" eaLnBrk="1" latinLnBrk="0" hangingPunct="1">
        <a:spcBef>
          <a:spcPct val="0"/>
        </a:spcBef>
        <a:buNone/>
        <a:defRPr sz="3999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39928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79916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04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598920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youtu.be/WzkEilkrJOo" TargetMode="External"/><Relationship Id="rId5" Type="http://schemas.openxmlformats.org/officeDocument/2006/relationships/hyperlink" Target="http://www.infra-bk.com/" TargetMode="External"/><Relationship Id="rId4" Type="http://schemas.openxmlformats.org/officeDocument/2006/relationships/hyperlink" Target="mailto:wtnolan2@devhold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321E1-4D85-0D7B-6A2C-B099A3477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A picture containing outdoor, mountain, grass, side&#10;&#10;Description automatically generated">
            <a:extLst>
              <a:ext uri="{FF2B5EF4-FFF2-40B4-BE49-F238E27FC236}">
                <a16:creationId xmlns:a16="http://schemas.microsoft.com/office/drawing/2014/main" id="{A6EB79B9-520D-2F44-4893-49ECB22CEE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2" t="-89" r="20816" b="-1"/>
          <a:stretch/>
        </p:blipFill>
        <p:spPr>
          <a:xfrm>
            <a:off x="5841177" y="0"/>
            <a:ext cx="6347648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22DAE8AC-E5CA-84F6-61C0-71447030217B}"/>
              </a:ext>
            </a:extLst>
          </p:cNvPr>
          <p:cNvSpPr txBox="1">
            <a:spLocks/>
          </p:cNvSpPr>
          <p:nvPr/>
        </p:nvSpPr>
        <p:spPr>
          <a:xfrm>
            <a:off x="628569" y="401636"/>
            <a:ext cx="4723077" cy="2642626"/>
          </a:xfrm>
          <a:prstGeom prst="rect">
            <a:avLst/>
          </a:prstGeom>
        </p:spPr>
        <p:txBody>
          <a:bodyPr/>
          <a:lstStyle>
            <a:lvl1pPr algn="l" defTabSz="457063" rtl="0" eaLnBrk="1" latinLnBrk="0" hangingPunct="1">
              <a:spcBef>
                <a:spcPct val="0"/>
              </a:spcBef>
              <a:buNone/>
              <a:defRPr sz="3999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/>
              <a:t>Federal Infrastructure Bank</a:t>
            </a: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6603F58-E6D9-F03D-10F8-80FD869F3E3D}"/>
              </a:ext>
            </a:extLst>
          </p:cNvPr>
          <p:cNvSpPr txBox="1">
            <a:spLocks/>
          </p:cNvSpPr>
          <p:nvPr/>
        </p:nvSpPr>
        <p:spPr>
          <a:xfrm>
            <a:off x="474262" y="2744731"/>
            <a:ext cx="4771505" cy="29551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797" indent="-342797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727" indent="-285664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657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7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783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9928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9916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04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98920" indent="-228531" algn="l" defTabSz="457063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US" sz="3600" dirty="0"/>
            </a:b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Financing</a:t>
            </a:r>
          </a:p>
          <a:p>
            <a:pPr algn="ctr"/>
            <a:r>
              <a:rPr lang="en-US" sz="3600" dirty="0"/>
              <a:t>U. S. Infrastructure Without Gov’t. Funding</a:t>
            </a:r>
            <a:endParaRPr lang="en-US" dirty="0"/>
          </a:p>
          <a:p>
            <a:pPr algn="ctr"/>
            <a:r>
              <a:rPr lang="en-US" dirty="0"/>
              <a:t>October 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7161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A80-8081-1013-F2C7-E22015A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9" y="0"/>
            <a:ext cx="11681859" cy="996948"/>
          </a:xfrm>
        </p:spPr>
        <p:txBody>
          <a:bodyPr/>
          <a:lstStyle/>
          <a:p>
            <a:r>
              <a:rPr lang="en-US" dirty="0"/>
              <a:t>The New Turning Point for the US Economy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47B35-DE84-53BD-B251-70FE3E9D9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41A91-D4A1-DBE9-C5D5-0AE048BA7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527" y="1395679"/>
            <a:ext cx="6337457" cy="4832570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2023 – 2024 will be the new turning point for the US economy and our role in the world.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We must rebuild our economy from the bottom up, and infrastructure is the foundation of all economic activity.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New policies and incentives to promote manufacturing and infrastructure. 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Federal Infrastructure Bank will be the critical player in this renewal and rebuilding.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Butter does not win wars, commercial or military. </a:t>
            </a:r>
          </a:p>
        </p:txBody>
      </p:sp>
      <p:pic>
        <p:nvPicPr>
          <p:cNvPr id="33" name="Picture Placeholder 32" descr="A red arrow going through a hole&#10;&#10;Description automatically generated with low confidence">
            <a:extLst>
              <a:ext uri="{FF2B5EF4-FFF2-40B4-BE49-F238E27FC236}">
                <a16:creationId xmlns:a16="http://schemas.microsoft.com/office/drawing/2014/main" id="{CEC2312E-67DC-FEF9-B505-DB083CDAF850}"/>
              </a:ext>
            </a:extLst>
          </p:cNvPr>
          <p:cNvPicPr preferRelativeResize="0">
            <a:picLocks noGrp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030" y="1807127"/>
            <a:ext cx="3657607" cy="3041910"/>
          </a:xfrm>
        </p:spPr>
      </p:pic>
    </p:spTree>
    <p:extLst>
      <p:ext uri="{BB962C8B-B14F-4D97-AF65-F5344CB8AC3E}">
        <p14:creationId xmlns:p14="http://schemas.microsoft.com/office/powerpoint/2010/main" val="4065719287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F4A80-8081-1013-F2C7-E22015A93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139" y="0"/>
            <a:ext cx="11681859" cy="996948"/>
          </a:xfrm>
        </p:spPr>
        <p:txBody>
          <a:bodyPr/>
          <a:lstStyle/>
          <a:p>
            <a:r>
              <a:rPr lang="en-US" dirty="0"/>
              <a:t>Four Pillars of the US Economy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4647B35-DE84-53BD-B251-70FE3E9D942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41A91-D4A1-DBE9-C5D5-0AE048BA71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9527" y="1395679"/>
            <a:ext cx="6337457" cy="4100346"/>
          </a:xfrm>
        </p:spPr>
        <p:txBody>
          <a:bodyPr/>
          <a:lstStyle/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US Federal Reserve System – 1913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 Farm Credit System - 1916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Federal Home Loan Bank System – 1932 </a:t>
            </a:r>
          </a:p>
          <a:p>
            <a:pPr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The Federal Infrastructure Bank Act of 2023,   H. R. 490 (to be chartered and established in 2023/2024)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:a16="http://schemas.microsoft.com/office/drawing/2014/main" id="{A782F15D-5E16-5E6F-9241-96791D8490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4" r="18404"/>
          <a:stretch>
            <a:fillRect/>
          </a:stretch>
        </p:blipFill>
        <p:spPr>
          <a:xfrm>
            <a:off x="7621603" y="1395679"/>
            <a:ext cx="3688081" cy="3897156"/>
          </a:xfrm>
        </p:spPr>
      </p:pic>
    </p:spTree>
    <p:extLst>
      <p:ext uri="{BB962C8B-B14F-4D97-AF65-F5344CB8AC3E}">
        <p14:creationId xmlns:p14="http://schemas.microsoft.com/office/powerpoint/2010/main" val="4234263363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5276" y="264627"/>
            <a:ext cx="8008599" cy="6239868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Muni Bonds - $384 billion issued in 2022, down $100 billion from 2021, due to rising interest rates.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Investors are mostly tax driven and retail. 80% plus of funds raised are for maintenance.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Muni Bonds don’t trade in size. Not a liquid market.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Decisions are made by politicians and political entities.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“If they would not build and finance at 2%, they will not at 5% or 6% interest rates.” Political and rate decisions are a major impediment.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FIB will lend to and with State Infrastructure Banks. FIB will buy loan packages from SIBs and be a co-lender with them.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FIB will issue $1 trillion in short-, medium- and long-term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infrastructure bonds during the next 8 to 10 years and significantly more thereafter.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515" y="2159718"/>
            <a:ext cx="3758164" cy="25385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Muni Bonds are not the Answer</a:t>
            </a:r>
          </a:p>
        </p:txBody>
      </p:sp>
    </p:spTree>
    <p:extLst>
      <p:ext uri="{BB962C8B-B14F-4D97-AF65-F5344CB8AC3E}">
        <p14:creationId xmlns:p14="http://schemas.microsoft.com/office/powerpoint/2010/main" val="243416696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611" y="359596"/>
            <a:ext cx="6909264" cy="5698304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Private Equity raises about $70 billion per year from institutions with funds committed for fixed terms. Limited liquidity.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PE ROR requirements are 12% to 18%.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They are structured finance experts and need large scale projects.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Commercial Banks are short to medium term lenders. Their loans are mostly held on their books.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Local and Community Banks do not make infrastructure loans. Bank Qualified Market is insignificant. Fed keeps no records.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Some large banks, like JPM, arrange infrastructure financings. Muni Finance vs. Structured Finance Depts</a:t>
            </a:r>
            <a:r>
              <a:rPr lang="en-US" sz="2400" dirty="0">
                <a:solidFill>
                  <a:srgbClr val="FFFF00"/>
                </a:solidFill>
              </a:rPr>
              <a:t>. </a:t>
            </a:r>
            <a:endParaRPr lang="en-US" sz="2400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0515" y="2159718"/>
            <a:ext cx="3758164" cy="2538563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Private Equity and Banks are Limited</a:t>
            </a:r>
          </a:p>
        </p:txBody>
      </p:sp>
    </p:spTree>
    <p:extLst>
      <p:ext uri="{BB962C8B-B14F-4D97-AF65-F5344CB8AC3E}">
        <p14:creationId xmlns:p14="http://schemas.microsoft.com/office/powerpoint/2010/main" val="354207908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C15-093D-D1AC-DDC9-EB78A0442A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FF782-73F9-6F9E-CD90-94769C9C3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706" y="1141899"/>
            <a:ext cx="6305550" cy="5086350"/>
          </a:xfrm>
        </p:spPr>
        <p:txBody>
          <a:bodyPr/>
          <a:lstStyle/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No state handles more of America’s cargo than Texas. 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Texas infrastructure has led to it being the nation’s top exporter for 21 consecutive years.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The state exported more than $485 billion in goods in 2022, ahead of the combined exports of California, New York and Louisiana.  </a:t>
            </a:r>
            <a:endParaRPr lang="en-US" sz="28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Without top infrastructure, businesses cannot thrive.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9A9C-3CDB-13E8-121E-AC37F9BC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425566"/>
            <a:ext cx="4037798" cy="290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Texas Leads in</a:t>
            </a:r>
          </a:p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Infrastructure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44779018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F18B-A164-38EE-0C28-24FDDE65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F4AD-5713-2994-203B-F69DDF31C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97742-6CA7-89BA-28A7-2C088158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5692774"/>
            <a:ext cx="63055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4919F-25A0-EDC1-0869-9FC8C7EDB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590675"/>
            <a:ext cx="8753856" cy="37433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9600" b="1" dirty="0"/>
              <a:t>The Future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15370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C15-093D-D1AC-DDC9-EB78A0442A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FF782-73F9-6F9E-CD90-94769C9C3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706" y="1141899"/>
            <a:ext cx="6305550" cy="5086350"/>
          </a:xfrm>
        </p:spPr>
        <p:txBody>
          <a:bodyPr/>
          <a:lstStyle/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Expect the Un-expected. 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The answers of the past will not be the solutions of the future.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Intelligent Infrastructure will replace Dumb Infrastructure.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Most infrastructure will be user paid, plus related revenue sources.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Regulatory environments, Local jurisdictions, PUC/State mandates.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Private Money will lead.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9A9C-3CDB-13E8-121E-AC37F9BC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425566"/>
            <a:ext cx="4037798" cy="290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The Future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629460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C15-093D-D1AC-DDC9-EB78A0442A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FF782-73F9-6F9E-CD90-94769C9C3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706" y="1141898"/>
            <a:ext cx="6305550" cy="5890497"/>
          </a:xfrm>
        </p:spPr>
        <p:txBody>
          <a:bodyPr/>
          <a:lstStyle/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Inflation and Interest Rates will remain high but will return to LT averages.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China has been exporting deflation for the last 40 years.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China will now export Inflation thru higher wages and costs at home. 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China and the USA will diverge.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The Fed will have little control over inflation.  </a:t>
            </a:r>
          </a:p>
          <a:p>
            <a:pPr marL="0" indent="0">
              <a:buClr>
                <a:schemeClr val="tx1"/>
              </a:buClr>
              <a:buSzPct val="110000"/>
              <a:buNone/>
            </a:pPr>
            <a:endParaRPr lang="en-US" sz="28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9A9C-3CDB-13E8-121E-AC37F9BC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425566"/>
            <a:ext cx="4037798" cy="290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The Future for the U. S. Economy - 1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6240101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C15-093D-D1AC-DDC9-EB78A0442A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FF782-73F9-6F9E-CD90-94769C9C3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706" y="1141899"/>
            <a:ext cx="6305550" cy="5086350"/>
          </a:xfrm>
        </p:spPr>
        <p:txBody>
          <a:bodyPr/>
          <a:lstStyle/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Interest rates will eat up 30% to 50% of the USG budget for decades.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Work at home will require less urban infrastructure, unless ….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US must onshore manufacturing, esp. steel and all infrastructure, which must be done locally. 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Tax incentives must offset increased user fees to be acceptable to voters. 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9A9C-3CDB-13E8-121E-AC37F9BC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425566"/>
            <a:ext cx="4037798" cy="290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The Future for the U. S. Economy - 2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4118639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AE9B-F34A-5EC3-4DB7-437616F7D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77" y="0"/>
            <a:ext cx="11680721" cy="996948"/>
          </a:xfrm>
        </p:spPr>
        <p:txBody>
          <a:bodyPr/>
          <a:lstStyle/>
          <a:p>
            <a:r>
              <a:rPr lang="en-US" dirty="0"/>
              <a:t>The Federal Infrastructure Bank, Inc.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2EC9F66-301D-2118-EBDA-0808908F5E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7BAEB-EFE2-B449-48B0-E85E403FA8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1276" y="1458930"/>
            <a:ext cx="7471743" cy="4575091"/>
          </a:xfrm>
        </p:spPr>
        <p:txBody>
          <a:bodyPr/>
          <a:lstStyle/>
          <a:p>
            <a:r>
              <a:rPr lang="en-US" sz="2400" dirty="0"/>
              <a:t>The FIB will the primary source of financing for US infrastructure projects. </a:t>
            </a:r>
          </a:p>
          <a:p>
            <a:r>
              <a:rPr lang="en-US" sz="2400" dirty="0"/>
              <a:t>It will be the engine of change to infuse $1 -$5 trillion into US infrastructure in 10+ years, and $trillions thereafter each year for the next 50 to 100 years. </a:t>
            </a:r>
          </a:p>
          <a:p>
            <a:r>
              <a:rPr lang="en-US" sz="2400" dirty="0"/>
              <a:t>It will create a new class of Infrastructure Bonds (I-Bonds), similar to Mortgage-Backed Securities (MBS), to give depth and LIQUIDITY to financial markets. </a:t>
            </a:r>
          </a:p>
          <a:p>
            <a:r>
              <a:rPr lang="en-US" sz="2400" dirty="0"/>
              <a:t>FIB will be the clearinghouse for infrastructure finance and will be the “Lender of First Resort”. Short and Medium Term Lender. </a:t>
            </a:r>
          </a:p>
          <a:p>
            <a:endParaRPr lang="en-US" sz="2000" dirty="0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CB24B8C3-6BDF-4585-7A05-F46CB92D2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661" y="2051979"/>
            <a:ext cx="2743200" cy="275404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686439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297B-4881-46FA-F0E3-9260A8940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0"/>
            <a:ext cx="11690553" cy="996948"/>
          </a:xfrm>
        </p:spPr>
        <p:txBody>
          <a:bodyPr/>
          <a:lstStyle/>
          <a:p>
            <a:r>
              <a:rPr lang="en-US" dirty="0"/>
              <a:t>Three Points for Discussion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7F2E74-7717-9903-4C26-33417A6115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7AD092-7068-6112-0FAA-4A2273E7A6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14875" y="1665172"/>
            <a:ext cx="7239381" cy="4240328"/>
          </a:xfrm>
        </p:spPr>
        <p:txBody>
          <a:bodyPr/>
          <a:lstStyle/>
          <a:p>
            <a:pPr marL="457063" lvl="1" indent="0">
              <a:spcBef>
                <a:spcPts val="60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Three Points today: </a:t>
            </a:r>
          </a:p>
          <a:p>
            <a:pPr marL="457063" lvl="1" indent="0">
              <a:spcBef>
                <a:spcPts val="60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1 – The Past : We must reverse the Long-Term Secular decline of the last 60 years or more.  </a:t>
            </a:r>
            <a:endParaRPr lang="en-US" sz="2400" dirty="0">
              <a:solidFill>
                <a:srgbClr val="FFFF00"/>
              </a:solidFill>
              <a:cs typeface="Arial" panose="020B0604020202020204" pitchFamily="34" charset="0"/>
            </a:endParaRPr>
          </a:p>
          <a:p>
            <a:pPr marL="457063" lvl="1" indent="0">
              <a:spcBef>
                <a:spcPts val="60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2 – The Present: We must rebuild the U. S. economy now from the ground up with Intelligent Infrastructure. </a:t>
            </a:r>
          </a:p>
          <a:p>
            <a:pPr marL="457063" lvl="1" indent="0">
              <a:spcBef>
                <a:spcPts val="600"/>
              </a:spcBef>
              <a:buNone/>
            </a:pPr>
            <a:r>
              <a:rPr lang="en-US" sz="2400" dirty="0">
                <a:cs typeface="Arial" panose="020B0604020202020204" pitchFamily="34" charset="0"/>
              </a:rPr>
              <a:t>3 – The Future: The Federal Infrastructure Bank will be a major source of financing for this infrastructure boom.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2B5AD7-D28C-4CD3-CCDB-3B3DAD2CB7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2133599"/>
            <a:ext cx="4465302" cy="279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52410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886120"/>
            <a:ext cx="6305550" cy="5707254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Provide liquidity.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Help standardize infrastructure finance.  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Develop the market for Infrastructure Bonds. </a:t>
            </a:r>
            <a:endParaRPr lang="en-US" sz="28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Syndicate infrastructure loans nationwide.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Wholesale Infrastructure Bank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Clearing House for Infrastructure Loans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Be Profitable.  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138" y="2708358"/>
            <a:ext cx="4863140" cy="146771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Purpose of the FIB</a:t>
            </a:r>
          </a:p>
        </p:txBody>
      </p:sp>
    </p:spTree>
    <p:extLst>
      <p:ext uri="{BB962C8B-B14F-4D97-AF65-F5344CB8AC3E}">
        <p14:creationId xmlns:p14="http://schemas.microsoft.com/office/powerpoint/2010/main" val="1232125446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886120"/>
            <a:ext cx="6305550" cy="5707254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FIB will be a wholesale lender and clearing house for infrastructure projects nationwide and will co-lead as an originator for certain large projects .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Letters of Credit, Variable Rate Deposit Notes, Collateralized Loan Obligation.  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Finance early-stage projects with State and Local guarantees, plus a DOT TIFIA or other such takeout, as a warehouse or interim lender. 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Syndicate infrastructure loans nationwide.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139" y="2708359"/>
            <a:ext cx="3835168" cy="126928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FIB Financing Tools -1</a:t>
            </a:r>
          </a:p>
        </p:txBody>
      </p:sp>
    </p:spTree>
    <p:extLst>
      <p:ext uri="{BB962C8B-B14F-4D97-AF65-F5344CB8AC3E}">
        <p14:creationId xmlns:p14="http://schemas.microsoft.com/office/powerpoint/2010/main" val="3846443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989814"/>
            <a:ext cx="6305550" cy="5068086"/>
          </a:xfrm>
        </p:spPr>
        <p:txBody>
          <a:bodyPr/>
          <a:lstStyle/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Aggregate Loan Proposals into a portfolio of loans with sufficient collateral and pledged revenue to secure a AAA Credit Rating.  </a:t>
            </a:r>
          </a:p>
          <a:p>
            <a:pPr marL="342797" marR="0" lvl="0" indent="-342797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 will be a Long-Term Lender to match Long-Term project needs. 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Co-lender on large projects like the NY/NJ Gateway Tunnel project.</a:t>
            </a: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Asset-backed bonds or notes, secured by pledged revenue, collateral and guarantees. 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pPr>
              <a:buClr>
                <a:schemeClr val="tx1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Credit enhancement through insurance, guarantees and additional collateral.  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139" y="2708359"/>
            <a:ext cx="3835168" cy="126928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FIB Financing Tools - 2</a:t>
            </a:r>
          </a:p>
        </p:txBody>
      </p:sp>
    </p:spTree>
    <p:extLst>
      <p:ext uri="{BB962C8B-B14F-4D97-AF65-F5344CB8AC3E}">
        <p14:creationId xmlns:p14="http://schemas.microsoft.com/office/powerpoint/2010/main" val="149782682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941870" y="989814"/>
            <a:ext cx="7012005" cy="5068086"/>
          </a:xfrm>
        </p:spPr>
        <p:txBody>
          <a:bodyPr/>
          <a:lstStyle/>
          <a:p>
            <a:pPr marL="342797" marR="0" lvl="0" indent="-342797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FIB will be a consistent and reliable source of financing, not dependent on government funding or annual appropriations. (But some repayment and take outs may depend on these sources.) </a:t>
            </a:r>
          </a:p>
          <a:p>
            <a:pPr marL="342797" marR="0" lvl="0" indent="-342797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Revive the State Infrastructure Banks – 5 are active; 30 are dormant.</a:t>
            </a:r>
          </a:p>
          <a:p>
            <a:pPr marL="342797" marR="0" lvl="0" indent="-342797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CBO - FIB could issue collateralized bond obligations backed by corporate bonds financing infrastructure projects.  </a:t>
            </a:r>
          </a:p>
          <a:p>
            <a:pPr marL="342797" marR="0" lvl="0" indent="-342797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CLO - FIB could issue collateralized loan obligations backed by bank infrastructure loans. (Dodd Frank Capital requirements will be a factor.)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797" marR="0" lvl="0" indent="-342797" algn="l" defTabSz="45706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prstClr val="white"/>
              </a:buClr>
              <a:buSzPct val="120000"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139" y="2708359"/>
            <a:ext cx="3835168" cy="1269282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FIB Financing Tools - 3</a:t>
            </a:r>
          </a:p>
        </p:txBody>
      </p:sp>
    </p:spTree>
    <p:extLst>
      <p:ext uri="{BB962C8B-B14F-4D97-AF65-F5344CB8AC3E}">
        <p14:creationId xmlns:p14="http://schemas.microsoft.com/office/powerpoint/2010/main" val="4100150730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EB8F41-12D2-809B-B0DC-52D1569752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254494-1A81-E364-E977-A3FBCDD5E42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0225" y="1490870"/>
            <a:ext cx="7073650" cy="456703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The FIB will finance Intelligent Infrastructure, not the old and Un-Intelligent Infrastructure.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Why?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Intelligent Infrastructure projects will be a good credit risk, because they will generate cash flow and have good assets as  collateral. Managements will attract the best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brightest people. </a:t>
            </a:r>
            <a:endParaRPr lang="en-US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/>
              <a:t>Intelligent Infrastructure is the future.  The FIB is a long-term lender, so we must finance projects that are the future , not the past.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42797-46F5-8B4B-52BA-715F35C3BF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139" y="1878496"/>
            <a:ext cx="3835168" cy="2099145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latin typeface="+mj-lt"/>
              </a:rPr>
              <a:t>Intelligent Infrastructure is the Answer</a:t>
            </a:r>
          </a:p>
        </p:txBody>
      </p:sp>
    </p:spTree>
    <p:extLst>
      <p:ext uri="{BB962C8B-B14F-4D97-AF65-F5344CB8AC3E}">
        <p14:creationId xmlns:p14="http://schemas.microsoft.com/office/powerpoint/2010/main" val="143171824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2321E1-4D85-0D7B-6A2C-B099A34778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40960D-0DD5-3F35-164A-32C53A548B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833" y="2764601"/>
            <a:ext cx="2092684" cy="314739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5E9EB6-1DB4-2E57-1243-8A8C5387B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" y="13706"/>
            <a:ext cx="12188825" cy="21503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C5303C-2BB6-8854-0FF2-28D3ED65C949}"/>
              </a:ext>
            </a:extLst>
          </p:cNvPr>
          <p:cNvSpPr txBox="1"/>
          <p:nvPr/>
        </p:nvSpPr>
        <p:spPr>
          <a:xfrm>
            <a:off x="5470602" y="2836111"/>
            <a:ext cx="571341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white"/>
                </a:solidFill>
                <a:ea typeface="Cambria" panose="02040503050406030204" pitchFamily="18" charset="0"/>
                <a:cs typeface="Arial" panose="020B0604020202020204" pitchFamily="34" charset="0"/>
              </a:rPr>
              <a:t>more information, contact:</a:t>
            </a:r>
          </a:p>
          <a:p>
            <a:endParaRPr lang="en-US" sz="2000" dirty="0">
              <a:solidFill>
                <a:prstClr val="white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  <a:p>
            <a:r>
              <a:rPr lang="en-US" sz="2000" b="1" dirty="0">
                <a:solidFill>
                  <a:prstClr val="white"/>
                </a:solidFill>
                <a:ea typeface="Cambria" panose="02040503050406030204" pitchFamily="18" charset="0"/>
                <a:cs typeface="Arial" panose="020B0604020202020204" pitchFamily="34" charset="0"/>
              </a:rPr>
              <a:t>William T. Nolan</a:t>
            </a:r>
          </a:p>
          <a:p>
            <a:r>
              <a:rPr lang="en-US" sz="2000" dirty="0">
                <a:solidFill>
                  <a:prstClr val="white"/>
                </a:solidFill>
                <a:ea typeface="Cambria" panose="02040503050406030204" pitchFamily="18" charset="0"/>
                <a:cs typeface="Arial" panose="020B0604020202020204" pitchFamily="34" charset="0"/>
              </a:rPr>
              <a:t>President, Infra-Bk, LLC</a:t>
            </a:r>
          </a:p>
          <a:p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(845) 724-3237</a:t>
            </a:r>
          </a:p>
          <a:p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wtnolan2@devhold.com</a:t>
            </a:r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Website:  </a:t>
            </a:r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www.infra-bk.com</a:t>
            </a:r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n-US" sz="2000" dirty="0">
                <a:solidFill>
                  <a:prstClr val="white"/>
                </a:solidFill>
                <a:cs typeface="Arial" panose="020B0604020202020204" pitchFamily="34" charset="0"/>
              </a:rPr>
              <a:t>Video:  </a:t>
            </a:r>
            <a:r>
              <a:rPr lang="en-US" sz="2000" u="sng" dirty="0">
                <a:solidFill>
                  <a:prstClr val="white"/>
                </a:solidFill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https://youtu.be/WzkEilkrJOo</a:t>
            </a:r>
            <a:endParaRPr lang="en-US" sz="2000" dirty="0">
              <a:solidFill>
                <a:prstClr val="white"/>
              </a:solidFill>
              <a:cs typeface="Arial" panose="020B0604020202020204" pitchFamily="34" charset="0"/>
            </a:endParaRPr>
          </a:p>
          <a:p>
            <a:pPr algn="ctr"/>
            <a:endParaRPr lang="en-US" sz="20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25170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C15-093D-D1AC-DDC9-EB78A0442A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FF782-73F9-6F9E-CD90-94769C9C3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10986" y="544530"/>
            <a:ext cx="6543270" cy="5683719"/>
          </a:xfrm>
        </p:spPr>
        <p:txBody>
          <a:bodyPr/>
          <a:lstStyle/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>
              <a:buClr>
                <a:schemeClr val="tx1"/>
              </a:buClr>
              <a:buSzPct val="110000"/>
              <a:buNone/>
            </a:pPr>
            <a:r>
              <a:rPr lang="en-US" sz="2800" dirty="0"/>
              <a:t>                    The Answer: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 dirty="0"/>
              <a:t>The Federal Infrastructure Bank, Inc. will provide LIQUIDITY to infrastructure finance.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Plus all other private sources, i. e. Muni Bonds, Private Equity, Banks, Non-Banks, Insurance Cos., Infrastructure Funds, Pension Funds, etc.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Pledged Revenue, Collateral, Guarantees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9A9C-3CDB-13E8-121E-AC37F9BC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425566"/>
            <a:ext cx="4463592" cy="290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How to Finance US Infrastructure </a:t>
            </a:r>
          </a:p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Without Gov’t Funding? 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078162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F18B-A164-38EE-0C28-24FDDE65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F4AD-5713-2994-203B-F69DDF31C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97742-6CA7-89BA-28A7-2C088158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5692774"/>
            <a:ext cx="63055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4919F-25A0-EDC1-0869-9FC8C7EDB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590675"/>
            <a:ext cx="6433794" cy="37433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9600" b="1" dirty="0"/>
              <a:t>The Past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3935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7034-DD83-CDCE-9031-450FABCBE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Butter vs. Guns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D350C0-45DF-75FD-EEC5-BF614ADD4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25364" y="1259871"/>
            <a:ext cx="13623530" cy="425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778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F522F05-9DDC-7D2E-1F6C-B0EB75C1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Since 	WW2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6B2CEE-E80F-81CC-AAAB-8E64C09647E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227763"/>
            <a:ext cx="2743200" cy="365125"/>
          </a:xfrm>
        </p:spPr>
        <p:txBody>
          <a:bodyPr/>
          <a:lstStyle/>
          <a:p>
            <a:fld id="{CE5B6179-1679-4249-82AE-F237CF0E2F75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 descr="A picture containing text, screenshot, line, font&#10;&#10;Description automatically generated">
            <a:extLst>
              <a:ext uri="{FF2B5EF4-FFF2-40B4-BE49-F238E27FC236}">
                <a16:creationId xmlns:a16="http://schemas.microsoft.com/office/drawing/2014/main" id="{129D371E-AF56-A07A-9E4B-7C881B27D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551" y="182820"/>
            <a:ext cx="8727610" cy="604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998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7E105-89F2-F208-384F-664804BA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0"/>
            <a:ext cx="11868148" cy="996948"/>
          </a:xfrm>
        </p:spPr>
        <p:txBody>
          <a:bodyPr/>
          <a:lstStyle/>
          <a:p>
            <a:r>
              <a:rPr lang="en-US" dirty="0"/>
              <a:t>The US in Long Term Secular Decline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DD0234-BD36-E4E6-280E-580220F2EB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AD693-5B9B-4B47-B02D-5EA1E37957D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4572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Federal Debt is 95% of GDP in 2023</a:t>
            </a:r>
          </a:p>
          <a:p>
            <a:pPr marL="4572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Total Federal Debt including social commitments is 160% of GDP</a:t>
            </a:r>
          </a:p>
          <a:p>
            <a:pPr marL="4572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When FDR became President in 1933, the Federal Debt was $22 billion, about 18% of GDP. He had the financial fire power to fight the Great Depression and WWII. </a:t>
            </a:r>
          </a:p>
          <a:p>
            <a:pPr marL="4572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Today, we do not. The next President will be ham-strung by debts and obligations that will limit our national ability to respond to crises. </a:t>
            </a:r>
          </a:p>
          <a:p>
            <a:pPr marL="45720" indent="0">
              <a:lnSpc>
                <a:spcPct val="90000"/>
              </a:lnSpc>
              <a:spcBef>
                <a:spcPts val="600"/>
              </a:spcBef>
              <a:buNone/>
            </a:pPr>
            <a:r>
              <a:rPr lang="en-US" sz="2400" dirty="0"/>
              <a:t>The FIB will help reverse this decline at no cost to Government.  </a:t>
            </a:r>
            <a:endParaRPr lang="en-US" sz="2400" dirty="0">
              <a:solidFill>
                <a:srgbClr val="C00000"/>
              </a:solidFill>
              <a:highlight>
                <a:srgbClr val="FFFF00"/>
              </a:highlight>
            </a:endParaRPr>
          </a:p>
        </p:txBody>
      </p:sp>
      <p:pic>
        <p:nvPicPr>
          <p:cNvPr id="6" name="Picture 5" descr="A red arrow going through a crack&#10;&#10;Description automatically generated with medium confidence">
            <a:extLst>
              <a:ext uri="{FF2B5EF4-FFF2-40B4-BE49-F238E27FC236}">
                <a16:creationId xmlns:a16="http://schemas.microsoft.com/office/drawing/2014/main" id="{2E23BC67-4486-5D9B-D9C5-21F893AF2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4" y="1659356"/>
            <a:ext cx="4289457" cy="29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227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BF5C15-093D-D1AC-DDC9-EB78A0442A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E5B6179-1679-4249-82AE-F237CF0E2F75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0FF782-73F9-6F9E-CD90-94769C9C3B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706" y="1141899"/>
            <a:ext cx="6305550" cy="5086350"/>
          </a:xfrm>
        </p:spPr>
        <p:txBody>
          <a:bodyPr/>
          <a:lstStyle/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Fitch rating is AA+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S&amp;P rating is AA+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Moody’s – a weak AAA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This means higher interest costs for years to come.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USG will not be a major infrastructure player for decades. No money.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States and Cities are in the same boat.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dirty="0"/>
              <a:t>Why is USA downgraded?  </a:t>
            </a:r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CC9A9C-3CDB-13E8-121E-AC37F9BC58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2425566"/>
            <a:ext cx="4037798" cy="2908434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latin typeface="+mj-lt"/>
              </a:rPr>
              <a:t>USG Credit Downgraded </a:t>
            </a:r>
          </a:p>
          <a:p>
            <a:pPr marL="0" indent="0">
              <a:buNone/>
            </a:pPr>
            <a:endParaRPr lang="en-US" sz="4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1190110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CF18B-A164-38EE-0C28-24FDDE650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F4AD-5713-2994-203B-F69DDF31CC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5B6179-1679-4249-82AE-F237CF0E2F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897742-6CA7-89BA-28A7-2C088158BE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8325" y="5692774"/>
            <a:ext cx="63055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4919F-25A0-EDC1-0869-9FC8C7EDB2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200" y="1590675"/>
            <a:ext cx="8753856" cy="37433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9600" b="1" dirty="0"/>
              <a:t>The Present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68745"/>
      </p:ext>
    </p:extLst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IB - Master">
  <a:themeElements>
    <a:clrScheme name="Custom 3">
      <a:dk1>
        <a:srgbClr val="0C355D"/>
      </a:dk1>
      <a:lt1>
        <a:sysClr val="window" lastClr="FFFFFF"/>
      </a:lt1>
      <a:dk2>
        <a:srgbClr val="0C355D"/>
      </a:dk2>
      <a:lt2>
        <a:srgbClr val="B4DCFA"/>
      </a:lt2>
      <a:accent1>
        <a:srgbClr val="0C355D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42109</TotalTime>
  <Words>1492</Words>
  <Application>Microsoft Office PowerPoint</Application>
  <PresentationFormat>Widescreen</PresentationFormat>
  <Paragraphs>164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Courier New</vt:lpstr>
      <vt:lpstr>Wingdings 2</vt:lpstr>
      <vt:lpstr>FIB - Master</vt:lpstr>
      <vt:lpstr>PowerPoint Presentation</vt:lpstr>
      <vt:lpstr>Three Points for Discussion</vt:lpstr>
      <vt:lpstr>PowerPoint Presentation</vt:lpstr>
      <vt:lpstr>PowerPoint Presentation</vt:lpstr>
      <vt:lpstr> Butter vs. Guns </vt:lpstr>
      <vt:lpstr>Since  WW2</vt:lpstr>
      <vt:lpstr>The US in Long Term Secular Decline</vt:lpstr>
      <vt:lpstr>PowerPoint Presentation</vt:lpstr>
      <vt:lpstr>PowerPoint Presentation</vt:lpstr>
      <vt:lpstr>The New Turning Point for the US Economy</vt:lpstr>
      <vt:lpstr>Four Pillars of the US Economy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Federal Infrastructure Bank, Inc.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Infrastructure Bank</dc:title>
  <dc:creator>William Nolan</dc:creator>
  <cp:lastModifiedBy>William Nolan</cp:lastModifiedBy>
  <cp:revision>102</cp:revision>
  <dcterms:created xsi:type="dcterms:W3CDTF">2022-03-29T16:06:54Z</dcterms:created>
  <dcterms:modified xsi:type="dcterms:W3CDTF">2024-04-12T20:02:39Z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